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3"/>
  </p:notesMasterIdLst>
  <p:sldIdLst>
    <p:sldId id="584" r:id="rId2"/>
    <p:sldId id="530" r:id="rId3"/>
    <p:sldId id="590" r:id="rId4"/>
    <p:sldId id="591" r:id="rId5"/>
    <p:sldId id="593" r:id="rId6"/>
    <p:sldId id="595" r:id="rId7"/>
    <p:sldId id="596" r:id="rId8"/>
    <p:sldId id="597" r:id="rId9"/>
    <p:sldId id="598" r:id="rId10"/>
    <p:sldId id="599" r:id="rId11"/>
    <p:sldId id="600" r:id="rId12"/>
    <p:sldId id="601" r:id="rId13"/>
    <p:sldId id="602" r:id="rId14"/>
    <p:sldId id="603" r:id="rId15"/>
    <p:sldId id="604" r:id="rId16"/>
    <p:sldId id="605" r:id="rId17"/>
    <p:sldId id="606" r:id="rId18"/>
    <p:sldId id="608" r:id="rId19"/>
    <p:sldId id="609" r:id="rId20"/>
    <p:sldId id="592" r:id="rId21"/>
    <p:sldId id="594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890" autoAdjust="0"/>
    <p:restoredTop sz="92866" autoAdjust="0"/>
  </p:normalViewPr>
  <p:slideViewPr>
    <p:cSldViewPr>
      <p:cViewPr>
        <p:scale>
          <a:sx n="66" d="100"/>
          <a:sy n="66" d="100"/>
        </p:scale>
        <p:origin x="-1786" y="-4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AAEE-BF51-48CE-A7DD-F2FDAD4FC420}" type="datetimeFigureOut">
              <a:rPr lang="ru-RU" smtClean="0"/>
              <a:pPr/>
              <a:t>13.10.2022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DAC94-F2BD-4D65-B7EB-B592A69BC43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47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DAC94-F2BD-4D65-B7EB-B592A69BC432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16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6B2730F-73AE-4811-8EE1-35BCE88D6A5B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2A9-7ECF-4377-8179-E1B065DF923B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A398-2ACF-4B35-B2EC-B0D84337DCE3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5A9A-C962-4418-A6ED-D25B39EECFC2}" type="datetime1">
              <a:rPr lang="ru-RU" smtClean="0"/>
              <a:pPr/>
              <a:t>13.10.2022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54B24CA5-2D6F-4360-9072-8E189BC47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0370" y="6338068"/>
            <a:ext cx="1440160" cy="38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BCE437B-FAC6-4525-9B10-EB0D041FD945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832C-AAE8-49A2-8A67-6CC9EC0F9684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A4AC-B21D-4306-B462-745ED0EA3A31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8BEF-C1CC-4B50-998C-D97B5C5122C2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9998-A1E8-41E7-BB0F-97C553A7BC9F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F955-60EF-447E-9AD0-C72BA3EB520A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C5CF-31DE-4CA4-B756-94EB20ADFA57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132BF6-819F-46B6-9B9C-E112203438EB}" type="datetime1">
              <a:rPr lang="ru-RU" smtClean="0"/>
              <a:pPr/>
              <a:t>13.10.2022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3861048"/>
            <a:ext cx="4968552" cy="982960"/>
          </a:xfrm>
        </p:spPr>
        <p:txBody>
          <a:bodyPr>
            <a:normAutofit/>
          </a:bodyPr>
          <a:lstStyle/>
          <a:p>
            <a:pPr algn="l"/>
            <a:r>
              <a:rPr lang="ru-RU" sz="2400" u="sng" dirty="0"/>
              <a:t>Исполнитель</a:t>
            </a:r>
            <a:r>
              <a:rPr lang="ru-RU" sz="2400" u="sng" dirty="0" smtClean="0"/>
              <a:t>:</a:t>
            </a:r>
            <a:r>
              <a:rPr lang="en-US" sz="2400" u="sng" dirty="0" smtClean="0"/>
              <a:t> </a:t>
            </a:r>
            <a:r>
              <a:rPr lang="ru-RU" sz="2400" u="sng" dirty="0" smtClean="0"/>
              <a:t>Парусов В.А.</a:t>
            </a:r>
            <a:r>
              <a:rPr lang="en-US" sz="2400" u="sng" dirty="0"/>
              <a:t/>
            </a:r>
            <a:br>
              <a:rPr lang="en-US" sz="2400" u="sng" dirty="0"/>
            </a:br>
            <a:r>
              <a:rPr lang="ru-RU" sz="2400" dirty="0"/>
              <a:t>Руководитель</a:t>
            </a:r>
            <a:r>
              <a:rPr lang="ru-RU" sz="2400" dirty="0" smtClean="0"/>
              <a:t>: Васильев А.А.</a:t>
            </a:r>
            <a:endParaRPr lang="ru-RU" sz="2400" dirty="0"/>
          </a:p>
        </p:txBody>
      </p:sp>
      <p:sp>
        <p:nvSpPr>
          <p:cNvPr id="4" name="Title 4"/>
          <p:cNvSpPr txBox="1">
            <a:spLocks/>
          </p:cNvSpPr>
          <p:nvPr/>
        </p:nvSpPr>
        <p:spPr bwMode="auto">
          <a:xfrm>
            <a:off x="395289" y="277814"/>
            <a:ext cx="84248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Bookman Old Style" pitchFamily="18" charset="0"/>
              </a:rPr>
              <a:t>Peter the Great</a:t>
            </a:r>
          </a:p>
          <a:p>
            <a:pPr algn="ctr" eaLnBrk="1" hangingPunct="1"/>
            <a:r>
              <a:rPr lang="en-US" sz="2400" dirty="0">
                <a:latin typeface="Bookman Old Style" pitchFamily="18" charset="0"/>
              </a:rPr>
              <a:t>Saint-Petersburg </a:t>
            </a:r>
            <a:r>
              <a:rPr lang="en-US" sz="2400" dirty="0" err="1">
                <a:latin typeface="Bookman Old Style" pitchFamily="18" charset="0"/>
              </a:rPr>
              <a:t>Рolytechnic</a:t>
            </a:r>
            <a:r>
              <a:rPr lang="en-US" sz="2400" dirty="0">
                <a:latin typeface="Bookman Old Style" pitchFamily="18" charset="0"/>
              </a:rPr>
              <a:t> University</a:t>
            </a:r>
            <a:endParaRPr lang="ru-RU" sz="2400" dirty="0">
              <a:latin typeface="Cambria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259632" y="1196976"/>
            <a:ext cx="6858000" cy="244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3600" b="1" dirty="0" smtClean="0"/>
              <a:t>Constant DIP GPU Driven Rendering Pipeline</a:t>
            </a:r>
          </a:p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ru-RU" sz="3600" dirty="0">
                <a:latin typeface="Bookman Old Style" pitchFamily="18" charset="0"/>
              </a:rPr>
              <a:t>Обзор спринта</a:t>
            </a: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endParaRPr lang="ru-RU" sz="2000" dirty="0">
              <a:latin typeface="Cambria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57651" y="5229225"/>
            <a:ext cx="11881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latin typeface="Bookman Old Style" pitchFamily="18" charset="0"/>
              </a:rPr>
              <a:t>13</a:t>
            </a:r>
            <a:r>
              <a:rPr lang="en-US" dirty="0" smtClean="0">
                <a:latin typeface="Bookman Old Style" pitchFamily="18" charset="0"/>
              </a:rPr>
              <a:t>.10.2</a:t>
            </a:r>
            <a:r>
              <a:rPr lang="ru-RU" dirty="0">
                <a:latin typeface="Bookman Old Style" pitchFamily="18" charset="0"/>
              </a:rPr>
              <a:t>2</a:t>
            </a:r>
            <a:endParaRPr lang="ru-RU" dirty="0">
              <a:latin typeface="Cambria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E9F5D1E9-A17D-44E0-AF73-693C70AA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58" y="6093296"/>
            <a:ext cx="1996786" cy="5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RGB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RGB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7170" name="Picture 2" descr="Programmer's Guide to Gamma Correction | by Jacob Bell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42" y="1340768"/>
            <a:ext cx="6877100" cy="41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72873" y="5632896"/>
            <a:ext cx="464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Демонстрация разницы между </a:t>
            </a:r>
            <a:r>
              <a:rPr lang="en-US" dirty="0" err="1" smtClean="0"/>
              <a:t>sRGB</a:t>
            </a:r>
            <a:r>
              <a:rPr lang="en-US" dirty="0" smtClean="0"/>
              <a:t> </a:t>
            </a:r>
            <a:r>
              <a:rPr lang="ru-RU" dirty="0" smtClean="0"/>
              <a:t>и</a:t>
            </a:r>
            <a:r>
              <a:rPr lang="en-US" dirty="0" smtClean="0"/>
              <a:t> RGB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172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sRGB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RGB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8196" name="Picture 4" descr="LearnOpenGL - Gamma Corr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0768"/>
            <a:ext cx="3837806" cy="383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35302" y="5294728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График  </a:t>
            </a:r>
            <a:r>
              <a:rPr lang="en-US" dirty="0" err="1" smtClean="0"/>
              <a:t>sRGB</a:t>
            </a:r>
            <a:r>
              <a:rPr lang="en-US" dirty="0" smtClean="0"/>
              <a:t> </a:t>
            </a:r>
            <a:r>
              <a:rPr lang="ru-RU" dirty="0" smtClean="0"/>
              <a:t>и</a:t>
            </a:r>
            <a:r>
              <a:rPr lang="en-US" dirty="0" smtClean="0"/>
              <a:t> RGB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7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HDR</a:t>
            </a:r>
            <a:r>
              <a:rPr lang="ru-RU" dirty="0" smtClean="0"/>
              <a:t> + </a:t>
            </a:r>
            <a:r>
              <a:rPr lang="en-US" dirty="0" err="1" smtClean="0"/>
              <a:t>sRGB</a:t>
            </a:r>
            <a:r>
              <a:rPr lang="en-US" dirty="0" smtClean="0"/>
              <a:t> Correction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9218" name="Picture 2" descr="C:\Users\Sairsey\AppData\Local\Packages\38833FF26BA1D.UnigramPreview_g9c9v27vpyspw\LocalState\0\documents\image_2022-10-12_21-27-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9" y="1196752"/>
            <a:ext cx="8242149" cy="44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3657" y="5745119"/>
            <a:ext cx="757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Изображение полученное при использовании </a:t>
            </a:r>
            <a:r>
              <a:rPr lang="en-US" dirty="0" smtClean="0"/>
              <a:t>HDR</a:t>
            </a:r>
            <a:r>
              <a:rPr lang="ru-RU" dirty="0" smtClean="0"/>
              <a:t>,</a:t>
            </a:r>
          </a:p>
          <a:p>
            <a:r>
              <a:rPr lang="ru-RU" dirty="0" smtClean="0"/>
              <a:t>с преобразованием  </a:t>
            </a:r>
            <a:r>
              <a:rPr lang="en-US" dirty="0" smtClean="0"/>
              <a:t>LDR=Clamp(HDR, (255,255,255)) </a:t>
            </a:r>
            <a:r>
              <a:rPr lang="ru-RU" dirty="0" smtClean="0"/>
              <a:t>и </a:t>
            </a:r>
            <a:r>
              <a:rPr lang="en-US" dirty="0" err="1" smtClean="0"/>
              <a:t>sRGB</a:t>
            </a:r>
            <a:r>
              <a:rPr lang="en-US" dirty="0" smtClean="0"/>
              <a:t> </a:t>
            </a:r>
            <a:r>
              <a:rPr lang="ru-RU" dirty="0" smtClean="0"/>
              <a:t>поправкой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77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Tonemap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Использую </a:t>
            </a:r>
            <a:r>
              <a:rPr lang="en-US" dirty="0" err="1" smtClean="0"/>
              <a:t>Hable</a:t>
            </a:r>
            <a:r>
              <a:rPr lang="en-US" dirty="0" smtClean="0"/>
              <a:t> </a:t>
            </a:r>
            <a:r>
              <a:rPr lang="en-US" dirty="0" err="1" smtClean="0"/>
              <a:t>Fimic</a:t>
            </a:r>
            <a:r>
              <a:rPr lang="en-US" dirty="0" smtClean="0"/>
              <a:t> </a:t>
            </a:r>
            <a:r>
              <a:rPr lang="en-US" dirty="0" err="1" smtClean="0"/>
              <a:t>Tonemap</a:t>
            </a:r>
            <a:r>
              <a:rPr lang="en-US" dirty="0" smtClean="0"/>
              <a:t>,</a:t>
            </a:r>
          </a:p>
          <a:p>
            <a:r>
              <a:rPr lang="ru-RU" dirty="0" smtClean="0"/>
              <a:t>Она же </a:t>
            </a:r>
            <a:r>
              <a:rPr lang="en-US" dirty="0" smtClean="0"/>
              <a:t>Uncharted2 </a:t>
            </a:r>
            <a:r>
              <a:rPr lang="en-US" dirty="0" err="1" smtClean="0"/>
              <a:t>Tonemap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44" name="Picture 4" descr="Example of sigmoidal &quot;S-shaped&quot; tone-mapping curve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24744"/>
            <a:ext cx="33718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00192" y="4451643"/>
            <a:ext cx="258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График </a:t>
            </a:r>
            <a:r>
              <a:rPr lang="en-US" dirty="0" smtClean="0"/>
              <a:t>Filmic </a:t>
            </a:r>
            <a:r>
              <a:rPr lang="en-US" dirty="0" err="1" smtClean="0"/>
              <a:t>Tonemap</a:t>
            </a:r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EB5EA79-2747-4663-9DD7-388DB5EDF6F6}"/>
              </a:ext>
            </a:extLst>
          </p:cNvPr>
          <p:cNvSpPr txBox="1">
            <a:spLocks/>
          </p:cNvSpPr>
          <p:nvPr/>
        </p:nvSpPr>
        <p:spPr>
          <a:xfrm>
            <a:off x="508050" y="2204864"/>
            <a:ext cx="9367204" cy="41800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80000"/>
                </a:solidFill>
                <a:latin typeface="Consolas" panose="020B0609020204030204" pitchFamily="49" charset="0"/>
              </a:rPr>
              <a:t>Uncharted2Tonemap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/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 -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Wingdings 3"/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880000"/>
                </a:solidFill>
                <a:latin typeface="Consolas" panose="020B0609020204030204" pitchFamily="49" charset="0"/>
              </a:rPr>
              <a:t>TonemapFilmic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Wingdings 3"/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 3"/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Exp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exposure;</a:t>
            </a:r>
          </a:p>
          <a:p>
            <a:pPr marL="0" indent="0">
              <a:buFont typeface="Wingdings 3"/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curr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smtClean="0">
                <a:solidFill>
                  <a:srgbClr val="880000"/>
                </a:solidFill>
                <a:latin typeface="Consolas" panose="020B0609020204030204" pitchFamily="49" charset="0"/>
              </a:rPr>
              <a:t>Uncharted2Tonemap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Exp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Wingdings 3"/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whiteScale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1.0f / </a:t>
            </a:r>
            <a:r>
              <a:rPr lang="en-US" sz="1700" dirty="0" smtClean="0">
                <a:solidFill>
                  <a:srgbClr val="880000"/>
                </a:solidFill>
                <a:latin typeface="Consolas" panose="020B0609020204030204" pitchFamily="49" charset="0"/>
              </a:rPr>
              <a:t>Uncharted2Tonemap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smtClean="0">
                <a:solidFill>
                  <a:srgbClr val="000080"/>
                </a:solidFill>
                <a:latin typeface="Consolas" panose="020B0609020204030204" pitchFamily="49" charset="0"/>
              </a:rPr>
              <a:t>W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Wingdings 3"/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curr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whiteScale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Wingdings 3"/>
              <a:buNone/>
            </a:pP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068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Экспозиция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Calibri"/>
                      </a:rPr>
                      <m:t>𝐸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/>
                            <a:cs typeface="Calibri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𝐾𝑒𝑦𝑉𝑎𝑙𝑢𝑒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𝑐𝑙𝑎𝑚𝑝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den>
                    </m:f>
                  </m:oMath>
                </a14:m>
                <a:endParaRPr lang="ru-RU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/>
                            <a:cs typeface="Calibri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cs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/>
                                    <a:cs typeface="Calibri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US" sz="2800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𝑁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log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⁡(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/>
                                                <a:cs typeface="Calibri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+1.0)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  <a:cs typeface="Calibri"/>
                      </a:rPr>
                      <m:t>−1.0</m:t>
                    </m:r>
                  </m:oMath>
                </a14:m>
                <a:endParaRPr lang="ru-RU" dirty="0" smtClean="0"/>
              </a:p>
              <a:p>
                <a:r>
                  <a:rPr lang="ru-RU" dirty="0"/>
                  <a:t>𝐿(𝑝)=0.2126∗𝑝.𝑟+0.7151∗𝑝.𝑔+0.0722 ∗𝑝.𝑏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Calibri"/>
                      </a:rPr>
                      <m:t>𝐾𝑒𝑦𝑉𝑎𝑙𝑢𝑒</m:t>
                    </m:r>
                    <m:d>
                      <m:dPr>
                        <m:ctrlPr>
                          <a:rPr lang="en-US" sz="2800" i="1">
                            <a:latin typeface="Cambria Math"/>
                            <a:cs typeface="Calibri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</m:acc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Calibri"/>
                      </a:rPr>
                      <m:t>=1.03 − </m:t>
                    </m:r>
                    <m:f>
                      <m:fPr>
                        <m:ctrlPr>
                          <a:rPr lang="en-US" sz="2800" i="1">
                            <a:latin typeface="Cambria Math"/>
                            <a:cs typeface="Calibri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2+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10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+1) 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1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Tonemapping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11266" name="Picture 2" descr="C:\Users\Sairsey\AppData\Local\Packages\38833FF26BA1D.UnigramPreview_g9c9v27vpyspw\LocalState\0\documents\image_2022-10-12_21-22-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53127"/>
            <a:ext cx="824214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6887" y="5621699"/>
            <a:ext cx="748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Изображение полученное при использовании </a:t>
            </a:r>
            <a:r>
              <a:rPr lang="en-US" dirty="0" smtClean="0"/>
              <a:t>HDR</a:t>
            </a:r>
            <a:r>
              <a:rPr lang="ru-RU" dirty="0" smtClean="0"/>
              <a:t>,</a:t>
            </a:r>
          </a:p>
          <a:p>
            <a:r>
              <a:rPr lang="ru-RU" dirty="0" smtClean="0"/>
              <a:t>с преобразованием  </a:t>
            </a:r>
            <a:r>
              <a:rPr lang="en-US" dirty="0" smtClean="0"/>
              <a:t>LDR=Uncharted2Tonemap(HDR) </a:t>
            </a:r>
            <a:r>
              <a:rPr lang="ru-RU" dirty="0" smtClean="0"/>
              <a:t>и </a:t>
            </a:r>
            <a:r>
              <a:rPr lang="en-US" dirty="0" err="1" smtClean="0"/>
              <a:t>sRGB</a:t>
            </a:r>
            <a:r>
              <a:rPr lang="en-US" dirty="0" smtClean="0"/>
              <a:t> </a:t>
            </a:r>
            <a:r>
              <a:rPr lang="ru-RU" dirty="0" smtClean="0"/>
              <a:t>поправкой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03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 Adaptation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/>
                                <a:cs typeface="Calibri"/>
                              </a:rPr>
                              <m:t>𝐿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Calibri"/>
                          </a:rPr>
                          <m:t>𝑎𝑑𝑎𝑝𝑡𝑒𝑑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  <a:cs typeface="Calibri"/>
                              </a:rPr>
                              <m:t>𝐿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/>
                            <a:cs typeface="Calibri"/>
                          </a:rPr>
                          <m:t>𝑎𝑑𝑎𝑝𝑡𝑒𝑑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cs typeface="Calibri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  <a:cs typeface="Calibri"/>
                              </a:rPr>
                              <m:t>𝐿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/>
                                    <a:cs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  <a:cs typeface="Calibri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/>
                                <a:cs typeface="Calibri"/>
                              </a:rPr>
                              <m:t>𝑎𝑑𝑎𝑝𝑡𝑒𝑑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/>
                      </a:rPr>
                      <m:t>∗(1 − 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400" dirty="0">
                  <a:cs typeface="Calibri"/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yeAdap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988840"/>
            <a:ext cx="8040816" cy="42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7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11111"/>
            <a:ext cx="837516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5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00981"/>
            <a:ext cx="5861731" cy="4820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1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Реализовано</a:t>
            </a:r>
          </a:p>
          <a:p>
            <a:pPr lvl="1"/>
            <a:r>
              <a:rPr lang="ru-RU" dirty="0" smtClean="0"/>
              <a:t>Поддержка </a:t>
            </a:r>
            <a:r>
              <a:rPr lang="ru-RU" dirty="0" smtClean="0"/>
              <a:t>переключений </a:t>
            </a:r>
            <a:r>
              <a:rPr lang="en-US" dirty="0" smtClean="0"/>
              <a:t>Render Target-</a:t>
            </a:r>
            <a:r>
              <a:rPr lang="ru-RU" dirty="0" err="1" smtClean="0"/>
              <a:t>ов</a:t>
            </a:r>
            <a:endParaRPr lang="en-US" dirty="0" smtClean="0"/>
          </a:p>
          <a:p>
            <a:pPr lvl="1"/>
            <a:r>
              <a:rPr lang="ru-RU" dirty="0" smtClean="0"/>
              <a:t>Поддержка </a:t>
            </a:r>
            <a:r>
              <a:rPr lang="en-US" dirty="0" smtClean="0"/>
              <a:t>HDR</a:t>
            </a:r>
            <a:r>
              <a:rPr lang="ru-RU" dirty="0" smtClean="0"/>
              <a:t> </a:t>
            </a:r>
            <a:endParaRPr lang="en-US" dirty="0" smtClean="0"/>
          </a:p>
          <a:p>
            <a:pPr lvl="1"/>
            <a:r>
              <a:rPr lang="ru-RU" dirty="0" smtClean="0"/>
              <a:t>Подсчёт средней освещённости</a:t>
            </a:r>
          </a:p>
          <a:p>
            <a:pPr lvl="1"/>
            <a:r>
              <a:rPr lang="en-US" dirty="0" smtClean="0"/>
              <a:t>Uncharted2 </a:t>
            </a:r>
            <a:r>
              <a:rPr lang="en-US" dirty="0" err="1" smtClean="0"/>
              <a:t>Tonemapping</a:t>
            </a:r>
            <a:endParaRPr lang="ru-RU" dirty="0" smtClean="0"/>
          </a:p>
          <a:p>
            <a:pPr lvl="1"/>
            <a:r>
              <a:rPr lang="en-US" dirty="0" err="1" smtClean="0"/>
              <a:t>sRGB</a:t>
            </a:r>
            <a:r>
              <a:rPr lang="en-US" dirty="0" smtClean="0"/>
              <a:t> </a:t>
            </a:r>
            <a:r>
              <a:rPr lang="ru-RU" dirty="0" smtClean="0"/>
              <a:t>поправки</a:t>
            </a:r>
          </a:p>
          <a:p>
            <a:pPr lvl="1"/>
            <a:r>
              <a:rPr lang="ru-RU" dirty="0" smtClean="0"/>
              <a:t>Поддержка иерархической геометрии</a:t>
            </a:r>
            <a:endParaRPr lang="ru-RU" dirty="0" smtClean="0"/>
          </a:p>
          <a:p>
            <a:pPr lvl="1"/>
            <a:r>
              <a:rPr lang="ru-RU" dirty="0" smtClean="0"/>
              <a:t>Исправлен баг с </a:t>
            </a:r>
            <a:r>
              <a:rPr lang="ru-RU" dirty="0" err="1" smtClean="0"/>
              <a:t>некорретной</a:t>
            </a:r>
            <a:r>
              <a:rPr lang="ru-RU" dirty="0" smtClean="0"/>
              <a:t> работой </a:t>
            </a:r>
            <a:r>
              <a:rPr lang="en-US" dirty="0" smtClean="0"/>
              <a:t>OIT</a:t>
            </a:r>
            <a:endParaRPr lang="en-US" dirty="0" smtClean="0"/>
          </a:p>
          <a:p>
            <a:r>
              <a:rPr lang="ru-RU" dirty="0" smtClean="0"/>
              <a:t>План на следующую неделю</a:t>
            </a:r>
          </a:p>
          <a:p>
            <a:pPr lvl="1"/>
            <a:r>
              <a:rPr lang="en-US" dirty="0" smtClean="0"/>
              <a:t>HDR </a:t>
            </a:r>
            <a:r>
              <a:rPr lang="ru-RU" dirty="0" smtClean="0"/>
              <a:t>текстуры</a:t>
            </a:r>
          </a:p>
          <a:p>
            <a:pPr lvl="1"/>
            <a:r>
              <a:rPr lang="en-US" dirty="0"/>
              <a:t>HDR </a:t>
            </a:r>
            <a:r>
              <a:rPr lang="ru-RU" dirty="0" smtClean="0"/>
              <a:t>кубические текстуры</a:t>
            </a:r>
          </a:p>
          <a:p>
            <a:pPr lvl="1"/>
            <a:r>
              <a:rPr lang="ru-RU" dirty="0" smtClean="0"/>
              <a:t>Почитать про </a:t>
            </a:r>
            <a:r>
              <a:rPr lang="en-US" dirty="0" smtClean="0"/>
              <a:t>Image Based PBR</a:t>
            </a:r>
            <a:endParaRPr lang="ru-RU" dirty="0" smtClean="0"/>
          </a:p>
          <a:p>
            <a:pPr lvl="1"/>
            <a:r>
              <a:rPr lang="ru-RU" dirty="0" smtClean="0"/>
              <a:t>Поискать ещё моделей для примеров</a:t>
            </a:r>
            <a:endParaRPr lang="en-US" dirty="0" smtClean="0"/>
          </a:p>
          <a:p>
            <a:pPr lvl="1"/>
            <a:endParaRPr lang="ru-RU" dirty="0"/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3573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 smtClean="0"/>
              <a:t>Уменьшить зависимость скорости </a:t>
            </a:r>
            <a:r>
              <a:rPr lang="ru-RU" dirty="0" err="1" smtClean="0"/>
              <a:t>отрисовки</a:t>
            </a:r>
            <a:r>
              <a:rPr lang="ru-RU" dirty="0" smtClean="0"/>
              <a:t> трехмерных сцен от производительности центрального процессора</a:t>
            </a:r>
            <a:endParaRPr lang="en-US" dirty="0" smtClean="0"/>
          </a:p>
          <a:p>
            <a:pPr lvl="1"/>
            <a:r>
              <a:rPr lang="ru-RU" dirty="0" smtClean="0"/>
              <a:t>Предложить архитектуру графического конвейера использующего константное количество вызовов </a:t>
            </a:r>
            <a:r>
              <a:rPr lang="ru-RU" dirty="0" err="1" smtClean="0"/>
              <a:t>отрисовки</a:t>
            </a:r>
            <a:r>
              <a:rPr lang="ru-RU" dirty="0"/>
              <a:t> </a:t>
            </a:r>
            <a:r>
              <a:rPr lang="ru-RU" dirty="0" smtClean="0"/>
              <a:t>относительно количества объектов сцены</a:t>
            </a:r>
          </a:p>
          <a:p>
            <a:pPr lvl="1"/>
            <a:r>
              <a:rPr lang="ru-RU" dirty="0" smtClean="0"/>
              <a:t>Оценить производительность предложенного конвейера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2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 1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https://sketchfab.com/3d-models/dae-bilora-bella-46-camera-game-ready-asset-eeb9d9f0627f4783b5d16a8732f0d1a4</a:t>
            </a:r>
            <a:endParaRPr lang="ru-RU" sz="2000" dirty="0"/>
          </a:p>
        </p:txBody>
      </p:sp>
      <p:pic>
        <p:nvPicPr>
          <p:cNvPr id="2050" name="Picture 2" descr="C:\Users\Sairsey\AppData\Local\Packages\38833FF26BA1D.UnigramPreview_g9c9v27vpyspw\LocalState\0\documents\image_2022-10-12_22-24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92888" cy="432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 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https://sketchfab.com/3d-models/the-bathroom-free-d5e5035dda434b8d9beaa7271f1c85fc</a:t>
            </a:r>
            <a:endParaRPr lang="ru-RU" sz="2000" dirty="0"/>
          </a:p>
        </p:txBody>
      </p:sp>
      <p:pic>
        <p:nvPicPr>
          <p:cNvPr id="4098" name="Picture 2" descr="C:\Users\Sairsey\AppData\Local\Packages\38833FF26BA1D.UnigramPreview_g9c9v27vpyspw\LocalState\0\documents\image_2022-10-12_21-22-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6" y="1988840"/>
            <a:ext cx="784333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61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на спринт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Начать </a:t>
            </a:r>
            <a:r>
              <a:rPr lang="ru-RU" dirty="0" smtClean="0"/>
              <a:t>собирать более корректную статистику о времени работы</a:t>
            </a:r>
          </a:p>
          <a:p>
            <a:r>
              <a:rPr lang="ru-RU" dirty="0" smtClean="0"/>
              <a:t>Добавить модуль работы с </a:t>
            </a:r>
            <a:r>
              <a:rPr lang="en-US" dirty="0" err="1" smtClean="0"/>
              <a:t>RenderTarget</a:t>
            </a:r>
            <a:r>
              <a:rPr lang="ru-RU" dirty="0" smtClean="0"/>
              <a:t>-</a:t>
            </a:r>
            <a:r>
              <a:rPr lang="ru-RU" dirty="0" err="1" smtClean="0"/>
              <a:t>ами</a:t>
            </a:r>
            <a:endParaRPr lang="ru-RU" dirty="0" smtClean="0"/>
          </a:p>
          <a:p>
            <a:r>
              <a:rPr lang="ru-RU" dirty="0" smtClean="0"/>
              <a:t>Начать изучать информацию про </a:t>
            </a:r>
            <a:r>
              <a:rPr lang="en-US" dirty="0" smtClean="0"/>
              <a:t>HDR</a:t>
            </a:r>
          </a:p>
          <a:p>
            <a:r>
              <a:rPr lang="ru-RU" dirty="0"/>
              <a:t>Начать изучать информацию про </a:t>
            </a:r>
            <a:r>
              <a:rPr lang="en-US" dirty="0" err="1" smtClean="0"/>
              <a:t>Tonemap</a:t>
            </a:r>
            <a:endParaRPr lang="en-US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52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трёхмерных моделей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0917" y="4437112"/>
            <a:ext cx="4757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Изображение полученное реализованными</a:t>
            </a:r>
          </a:p>
          <a:p>
            <a:pPr algn="ctr"/>
            <a:r>
              <a:rPr lang="ru-RU" dirty="0" smtClean="0"/>
              <a:t>алгоритмами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" b="13216"/>
          <a:stretch/>
        </p:blipFill>
        <p:spPr bwMode="auto">
          <a:xfrm>
            <a:off x="4644008" y="1988840"/>
            <a:ext cx="4324822" cy="2355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Sairsey\AppData\Local\Packages\38833FF26BA1D.UnigramPreview_g9c9v27vpyspw\LocalState\0\documents\image_2022-10-12_22-24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8" y="2001911"/>
            <a:ext cx="4324822" cy="23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3740" y="4437111"/>
            <a:ext cx="294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Изображение из </a:t>
            </a:r>
            <a:r>
              <a:rPr lang="en-US" dirty="0" err="1" smtClean="0"/>
              <a:t>SketchFab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58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трёхмерных моделей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00" y="1335893"/>
            <a:ext cx="7391400" cy="4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20324" y="5589240"/>
            <a:ext cx="503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Изображение модели помещения из </a:t>
            </a:r>
            <a:r>
              <a:rPr lang="en-US" dirty="0" err="1" smtClean="0"/>
              <a:t>SketchFab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940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HDR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Формула вычисления цвета в точке</a:t>
                </a:r>
              </a:p>
              <a:p>
                <a:endParaRPr lang="ru-RU" dirty="0"/>
              </a:p>
              <a:p>
                <a:endParaRPr lang="ru-R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</m:eqAr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ru-RU" b="0" i="0" smtClean="0">
                        <a:latin typeface="Cambria Math"/>
                      </a:rPr>
                      <m:t> </m:t>
                    </m:r>
                  </m:oMath>
                </a14:m>
                <a:endParaRPr lang="ru-RU" b="0" i="0" dirty="0" smtClean="0">
                  <a:latin typeface="Cambria Math"/>
                </a:endParaRPr>
              </a:p>
              <a:p>
                <a:pPr lvl="1"/>
                <a:r>
                  <a:rPr lang="ru-RU" b="0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0, +∞</m:t>
                        </m:r>
                      </m:e>
                    </m:d>
                  </m:oMath>
                </a14:m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g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 +∞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en-US" dirty="0" smtClean="0"/>
                  <a:t> b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 +∞</m:t>
                        </m:r>
                      </m:e>
                    </m:d>
                  </m:oMath>
                </a14:m>
                <a:endParaRPr lang="ru-RU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С</m:t>
                    </m:r>
                    <m:r>
                      <a:rPr lang="ru-RU" b="0" i="1" smtClean="0">
                        <a:latin typeface="Cambria Math"/>
                      </a:rPr>
                      <m:t>тандартные мониторы вносят ограничение</m:t>
                    </m:r>
                  </m:oMath>
                </a14:m>
                <a:endParaRPr lang="ru-RU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0, 255</m:t>
                        </m:r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g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0, 255</m:t>
                        </m:r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e>
                    </m:acc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0, 255</m:t>
                        </m:r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e>
                    </m:acc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91305"/>
            <a:ext cx="5904656" cy="84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16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HDR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Идея</a:t>
                </a:r>
                <a:r>
                  <a:rPr lang="en-US" dirty="0" smtClean="0"/>
                  <a:t>:</a:t>
                </a:r>
                <a:endParaRPr lang="ru-RU" dirty="0" smtClean="0"/>
              </a:p>
              <a:p>
                <a:pPr lvl="1"/>
                <a:r>
                  <a:rPr lang="ru-RU" dirty="0" smtClean="0"/>
                  <a:t>Производить все расчёты в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 +∞</m:t>
                        </m:r>
                      </m:e>
                    </m:d>
                  </m:oMath>
                </a14:m>
                <a:r>
                  <a:rPr lang="ru-RU" dirty="0" smtClean="0"/>
                  <a:t>, а под конец переводить в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0, 255</m:t>
                        </m:r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e>
                    </m:acc>
                  </m:oMath>
                </a14:m>
                <a:endParaRPr lang="ru-RU" dirty="0" smtClean="0"/>
              </a:p>
              <a:p>
                <a:pPr lvl="1"/>
                <a:r>
                  <a:rPr lang="ru-RU" dirty="0"/>
                  <a:t>Диапазон интесивностей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0, +∞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ru-RU" dirty="0"/>
                  <a:t>назовём </a:t>
                </a:r>
                <a:r>
                  <a:rPr lang="en-US" dirty="0" smtClean="0"/>
                  <a:t>HDR          (High </a:t>
                </a:r>
                <a:r>
                  <a:rPr lang="en-US" dirty="0"/>
                  <a:t>Dynamic </a:t>
                </a:r>
                <a:r>
                  <a:rPr lang="en-US" dirty="0" smtClean="0"/>
                  <a:t>Range)</a:t>
                </a:r>
              </a:p>
              <a:p>
                <a:pPr lvl="1"/>
                <a:r>
                  <a:rPr lang="ru-RU" dirty="0"/>
                  <a:t>Диапазон интесивностей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ru-RU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0, 255</m:t>
                        </m:r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e>
                    </m:acc>
                  </m:oMath>
                </a14:m>
                <a:r>
                  <a:rPr lang="ru-RU" dirty="0"/>
                  <a:t>назовём </a:t>
                </a:r>
                <a:r>
                  <a:rPr lang="en-US" dirty="0" smtClean="0"/>
                  <a:t>LDR              (Low Dynamic Range</a:t>
                </a:r>
                <a:r>
                  <a:rPr lang="en-US" dirty="0"/>
                  <a:t>)</a:t>
                </a:r>
                <a:endParaRPr lang="ru-RU" dirty="0" smtClean="0"/>
              </a:p>
              <a:p>
                <a:r>
                  <a:rPr lang="ru-RU" dirty="0" smtClean="0"/>
                  <a:t>Вопрос</a:t>
                </a:r>
                <a:r>
                  <a:rPr lang="en-US" dirty="0" smtClean="0"/>
                  <a:t>: </a:t>
                </a:r>
                <a:r>
                  <a:rPr lang="ru-RU" dirty="0" smtClean="0"/>
                  <a:t>Как именно переводить цвет из бесконечного интервала в конечный</a:t>
                </a:r>
                <a:r>
                  <a:rPr lang="en-US" dirty="0" smtClean="0"/>
                  <a:t>?</a:t>
                </a:r>
                <a:endParaRPr lang="ru-RU" dirty="0" smtClean="0"/>
              </a:p>
              <a:p>
                <a:pPr lvl="1"/>
                <a:r>
                  <a:rPr lang="ru-RU" dirty="0" smtClean="0"/>
                  <a:t>Алгоритм который решает эту задачу - </a:t>
                </a:r>
                <a:r>
                  <a:rPr lang="en-US" dirty="0" err="1" smtClean="0"/>
                  <a:t>Tonemap</a:t>
                </a:r>
                <a:endParaRPr lang="ru-RU" dirty="0" smtClean="0"/>
              </a:p>
              <a:p>
                <a:pPr lvl="1"/>
                <a:endParaRPr lang="ru-RU" dirty="0" smtClean="0"/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5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HDR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122" name="Picture 2" descr="C:\Users\Sairsey\AppData\Local\Packages\38833FF26BA1D.UnigramPreview_g9c9v27vpyspw\LocalState\0\documents\image_2022-10-12_21-36-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015536" cy="43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42939" y="5805264"/>
            <a:ext cx="446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Albedo </a:t>
            </a:r>
            <a:r>
              <a:rPr lang="ru-RU" dirty="0" smtClean="0"/>
              <a:t>составляющая трехмерной сцены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06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HDR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146" name="Picture 2" descr="C:\Users\Sairsey\AppData\Local\Packages\38833FF26BA1D.UnigramPreview_g9c9v27vpyspw\LocalState\0\documents\image_2022-10-12_21-33-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2" y="1124744"/>
            <a:ext cx="8375577" cy="45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2821" y="5745120"/>
            <a:ext cx="5627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Изображение полученное при использовании </a:t>
            </a:r>
            <a:r>
              <a:rPr lang="en-US" dirty="0" smtClean="0"/>
              <a:t>HDR</a:t>
            </a:r>
            <a:r>
              <a:rPr lang="ru-RU" dirty="0" smtClean="0"/>
              <a:t>,</a:t>
            </a:r>
          </a:p>
          <a:p>
            <a:r>
              <a:rPr lang="ru-RU" dirty="0" smtClean="0"/>
              <a:t>с преобразованием  </a:t>
            </a:r>
            <a:r>
              <a:rPr lang="en-US" dirty="0" smtClean="0"/>
              <a:t>LDR=Clamp(HDR, (255,255,255))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45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137813</TotalTime>
  <Words>592</Words>
  <Application>Microsoft Office PowerPoint</Application>
  <PresentationFormat>Экран (4:3)</PresentationFormat>
  <Paragraphs>117</Paragraphs>
  <Slides>21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Начальная</vt:lpstr>
      <vt:lpstr>Исполнитель: Парусов В.А. Руководитель: Васильев А.А.</vt:lpstr>
      <vt:lpstr>Постановка задачи</vt:lpstr>
      <vt:lpstr>Постановка задачи на спринт</vt:lpstr>
      <vt:lpstr>Поиск трёхмерных моделей</vt:lpstr>
      <vt:lpstr>Поиск трёхмерных моделей</vt:lpstr>
      <vt:lpstr>HDR</vt:lpstr>
      <vt:lpstr>HDR</vt:lpstr>
      <vt:lpstr>HDR</vt:lpstr>
      <vt:lpstr>HDR</vt:lpstr>
      <vt:lpstr>sRGB vs RGB</vt:lpstr>
      <vt:lpstr>sRGB vs RGB</vt:lpstr>
      <vt:lpstr>HDR + sRGB Correction</vt:lpstr>
      <vt:lpstr>Tonemap</vt:lpstr>
      <vt:lpstr>Экспозиция</vt:lpstr>
      <vt:lpstr>Tonemapping</vt:lpstr>
      <vt:lpstr>Eye Adaptation</vt:lpstr>
      <vt:lpstr>OIT</vt:lpstr>
      <vt:lpstr>OIT</vt:lpstr>
      <vt:lpstr>Заключение</vt:lpstr>
      <vt:lpstr>Приложение 1</vt:lpstr>
      <vt:lpstr>Приложение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vyacheslav.chukanov</dc:creator>
  <cp:lastModifiedBy>Sairsey</cp:lastModifiedBy>
  <cp:revision>1216</cp:revision>
  <dcterms:created xsi:type="dcterms:W3CDTF">2012-06-29T11:30:28Z</dcterms:created>
  <dcterms:modified xsi:type="dcterms:W3CDTF">2022-10-12T23:00:30Z</dcterms:modified>
</cp:coreProperties>
</file>